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98" r:id="rId6"/>
    <p:sldId id="269" r:id="rId7"/>
    <p:sldId id="270" r:id="rId8"/>
    <p:sldId id="258" r:id="rId9"/>
    <p:sldId id="260" r:id="rId10"/>
    <p:sldId id="261" r:id="rId11"/>
    <p:sldId id="264" r:id="rId12"/>
    <p:sldId id="267" r:id="rId13"/>
    <p:sldId id="293" r:id="rId14"/>
    <p:sldId id="294" r:id="rId15"/>
    <p:sldId id="259" r:id="rId16"/>
    <p:sldId id="295" r:id="rId17"/>
    <p:sldId id="296" r:id="rId18"/>
    <p:sldId id="303" r:id="rId19"/>
    <p:sldId id="299" r:id="rId20"/>
    <p:sldId id="300" r:id="rId21"/>
    <p:sldId id="304" r:id="rId22"/>
    <p:sldId id="266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9"/>
    <a:srgbClr val="2F2E81"/>
    <a:srgbClr val="065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AA7FA-94AF-B94E-9BAD-81B0B3CF9561}" v="30" dt="2021-04-28T21:03:17.655"/>
    <p1510:client id="{89137CE7-5700-4E71-A3A4-AA3B71868B30}" v="309" dt="2021-04-28T08:10:32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54" d="100"/>
          <a:sy n="54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7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7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B97E1-E917-458E-B921-EA0C2B2E7194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5561-AEAE-41D7-9B8F-A39D534BF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9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wprine@cleancoresol.com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jpg"/><Relationship Id="rId21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9104F-5F4D-4E26-95D4-34185D8A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768601"/>
            <a:ext cx="8178799" cy="40893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5BBE73-A645-4127-8200-4DD372A0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57" y="0"/>
            <a:ext cx="3089484" cy="30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8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271493"/>
            <a:ext cx="8343900" cy="66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and Laundry Product Offering</a:t>
            </a:r>
          </a:p>
        </p:txBody>
      </p:sp>
      <p:pic>
        <p:nvPicPr>
          <p:cNvPr id="3" name="Picture 2" descr="Ice and laundry units&#10;&#10;Description automatically generated">
            <a:extLst>
              <a:ext uri="{FF2B5EF4-FFF2-40B4-BE49-F238E27FC236}">
                <a16:creationId xmlns:a16="http://schemas.microsoft.com/office/drawing/2014/main" id="{82AE8C21-0A3B-498F-9FD5-13EBC16B6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8" y="1031846"/>
            <a:ext cx="7127903" cy="5984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EAEF87-7DC3-44E5-8EC7-6BDA3BF27B48}"/>
              </a:ext>
            </a:extLst>
          </p:cNvPr>
          <p:cNvSpPr txBox="1"/>
          <p:nvPr/>
        </p:nvSpPr>
        <p:spPr>
          <a:xfrm>
            <a:off x="-3392072" y="-2506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53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9CBE64D0-460C-EC49-8FB4-A0AAB760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8097042-F398-40ED-AA78-472A5D6C3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6" y="0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7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ABD21AA-3277-D24A-8A3D-479269594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4C52BC-E2DD-4EB4-A0FA-85803985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7" y="1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5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C9C5A6E-77C5-744A-B125-34F8A83D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71248A2-0387-45A5-9657-40D4C832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" y="1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C1CA947-6282-554D-A35F-7DE7D778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E4B63FE-344E-405A-A73A-7D7E3165B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" y="1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7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9ECAC17-0207-49B6-AD62-06434C28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91" y="918546"/>
            <a:ext cx="5098294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 descr="A picture containing qr code&#10;&#10;Description automatically generated">
            <a:extLst>
              <a:ext uri="{FF2B5EF4-FFF2-40B4-BE49-F238E27FC236}">
                <a16:creationId xmlns:a16="http://schemas.microsoft.com/office/drawing/2014/main" id="{3BB02E56-3226-4DD7-B8FB-EEE333ED9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5685"/>
          <a:stretch/>
        </p:blipFill>
        <p:spPr>
          <a:xfrm>
            <a:off x="1824396" y="1172029"/>
            <a:ext cx="5410389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3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175986A-7616-4CF2-BDC5-4B580C8AB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/>
          <a:stretch/>
        </p:blipFill>
        <p:spPr bwMode="auto">
          <a:xfrm>
            <a:off x="1501559" y="1123527"/>
            <a:ext cx="614087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36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ED269E1-E654-4A09-9CF2-3B36532A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05698"/>
            <a:ext cx="8178799" cy="304660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4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01973-1731-4188-B785-A7289A3CA2B8}"/>
              </a:ext>
            </a:extLst>
          </p:cNvPr>
          <p:cNvSpPr/>
          <p:nvPr/>
        </p:nvSpPr>
        <p:spPr>
          <a:xfrm>
            <a:off x="0" y="4"/>
            <a:ext cx="9144000" cy="1152525"/>
          </a:xfrm>
          <a:prstGeom prst="rect">
            <a:avLst/>
          </a:prstGeom>
          <a:solidFill>
            <a:srgbClr val="065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3F1F7A-1CC8-4C94-A6EE-AB07F71C3A67}"/>
              </a:ext>
            </a:extLst>
          </p:cNvPr>
          <p:cNvCxnSpPr/>
          <p:nvPr/>
        </p:nvCxnSpPr>
        <p:spPr>
          <a:xfrm flipH="1">
            <a:off x="0" y="1114425"/>
            <a:ext cx="9144000" cy="0"/>
          </a:xfrm>
          <a:prstGeom prst="line">
            <a:avLst/>
          </a:prstGeom>
          <a:ln w="95250">
            <a:solidFill>
              <a:srgbClr val="A6CE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BB7C8D6-4053-44BE-8E81-2114BB53BFD5}"/>
              </a:ext>
            </a:extLst>
          </p:cNvPr>
          <p:cNvSpPr/>
          <p:nvPr/>
        </p:nvSpPr>
        <p:spPr>
          <a:xfrm>
            <a:off x="0" y="1162054"/>
            <a:ext cx="9144000" cy="570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177804"/>
            <a:ext cx="8343900" cy="863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Questions?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A4EB082-60C0-44C1-AFBE-FE2413B4B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2" t="-1" b="28081"/>
          <a:stretch/>
        </p:blipFill>
        <p:spPr>
          <a:xfrm>
            <a:off x="8407404" y="190504"/>
            <a:ext cx="567577" cy="682669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C3E147-AF60-4B53-A767-7FF33BBBD752}"/>
              </a:ext>
            </a:extLst>
          </p:cNvPr>
          <p:cNvSpPr txBox="1"/>
          <p:nvPr/>
        </p:nvSpPr>
        <p:spPr>
          <a:xfrm>
            <a:off x="1895363" y="3727878"/>
            <a:ext cx="5353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 Prine</a:t>
            </a:r>
          </a:p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wprine@cleancoresol.com</a:t>
            </a:r>
            <a:endParaRPr lang="en-US" sz="32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402-630-6216</a:t>
            </a:r>
          </a:p>
          <a:p>
            <a:pPr algn="ctr"/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www.CleanCoreSol.com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58F8A-D5DA-4C5F-846B-04D757FD6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63" y="1123951"/>
            <a:ext cx="4774027" cy="238701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63D13C3-14E5-41AB-8DAA-CEDD7A0B1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1404" cy="107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21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9104F-5F4D-4E26-95D4-34185D8A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" y="-24493"/>
            <a:ext cx="5809342" cy="2904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7BE8A-8E42-2940-A2E1-FB3D7EF2A706}"/>
              </a:ext>
            </a:extLst>
          </p:cNvPr>
          <p:cNvSpPr txBox="1"/>
          <p:nvPr/>
        </p:nvSpPr>
        <p:spPr>
          <a:xfrm>
            <a:off x="210456" y="3163351"/>
            <a:ext cx="87230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A6CE39"/>
                </a:solidFill>
                <a:latin typeface="Poppins" pitchFamily="2" charset="77"/>
                <a:cs typeface="Poppins" pitchFamily="2" charset="77"/>
              </a:rPr>
              <a:t>ON-SITE</a:t>
            </a:r>
          </a:p>
          <a:p>
            <a:pPr algn="ctr"/>
            <a:r>
              <a:rPr lang="en-US" sz="6000" b="1" dirty="0">
                <a:solidFill>
                  <a:srgbClr val="A6CE39"/>
                </a:solidFill>
                <a:latin typeface="Poppins" pitchFamily="2" charset="77"/>
                <a:cs typeface="Poppins" pitchFamily="2" charset="77"/>
              </a:rPr>
              <a:t>ON-DEMAND</a:t>
            </a:r>
          </a:p>
          <a:p>
            <a:pPr algn="ctr"/>
            <a:r>
              <a:rPr lang="en-US" sz="4000" b="1" dirty="0">
                <a:solidFill>
                  <a:srgbClr val="2F2E81"/>
                </a:solidFill>
                <a:latin typeface="Poppins" pitchFamily="2" charset="77"/>
                <a:cs typeface="Poppins" pitchFamily="2" charset="77"/>
              </a:rPr>
              <a:t>CLEANERS, SANITIZERS &amp; DISINFECTANTS</a:t>
            </a:r>
          </a:p>
          <a:p>
            <a:endParaRPr lang="en-US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8B9146-21B7-844C-90E7-84E0E148139A}"/>
              </a:ext>
            </a:extLst>
          </p:cNvPr>
          <p:cNvSpPr/>
          <p:nvPr/>
        </p:nvSpPr>
        <p:spPr>
          <a:xfrm>
            <a:off x="-330201" y="2939287"/>
            <a:ext cx="9804401" cy="156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30E03-CBEA-4743-864B-B134652F4900}"/>
              </a:ext>
            </a:extLst>
          </p:cNvPr>
          <p:cNvSpPr/>
          <p:nvPr/>
        </p:nvSpPr>
        <p:spPr>
          <a:xfrm>
            <a:off x="-330201" y="6335630"/>
            <a:ext cx="9804401" cy="156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DA87B6-4651-4282-A25F-E39678354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51" y="462246"/>
            <a:ext cx="1714677" cy="17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1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0997F2-7A94-417B-B56C-390CECB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04"/>
            <a:ext cx="8343900" cy="863601"/>
          </a:xfrm>
        </p:spPr>
        <p:txBody>
          <a:bodyPr>
            <a:normAutofit/>
          </a:bodyPr>
          <a:lstStyle/>
          <a:p>
            <a:pPr algn="r"/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Points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5739AC-BB35-49EF-B1E4-9B93C4871985}"/>
              </a:ext>
            </a:extLst>
          </p:cNvPr>
          <p:cNvSpPr txBox="1">
            <a:spLocks/>
          </p:cNvSpPr>
          <p:nvPr/>
        </p:nvSpPr>
        <p:spPr>
          <a:xfrm>
            <a:off x="438333" y="1556348"/>
            <a:ext cx="7467233" cy="4910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Engineered Water?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Clean with Engineered Water?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CleanCore Solutions?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 University Health Case Study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Partner Support!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 Customers!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 Aqueous Ozone Product Offering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 Solutions Powered by Saltwater Biocides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Florida-Orlando, FL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Thomas University-Miami, FL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 Lake Public Schools-Salt Lake City, UT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 Public Schools-Idaho Falls, ID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F21C7-A91E-4D07-AB62-2FCE36E8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91" y="1547748"/>
            <a:ext cx="3110788" cy="14639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1889A97-C8C1-4973-A180-B275BB9A0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"/>
            <a:ext cx="1041404" cy="1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49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50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14" dur="150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5" dur="150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500" autoRev="1" fill="remov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50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21" dur="150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2" dur="150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500" autoRev="1" fill="remov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28" dur="1500" autoRev="1" fill="remov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500" autoRev="1" fill="remov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50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35" dur="150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6" dur="150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500" autoRev="1" fill="remov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50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42" dur="150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43" dur="150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500" autoRev="1" fill="remov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500" autoRev="1" fill="remov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49" dur="1500" autoRev="1" fill="remov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0" dur="1500" autoRev="1" fill="remov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500" autoRev="1" fill="remov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50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56" dur="150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7" dur="150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500" autoRev="1" fill="remov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50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63" dur="150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4" dur="150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500" autoRev="1" fill="remove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500" autoRev="1" fill="remov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70" dur="1500" autoRev="1" fill="remov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1" dur="1500" autoRev="1" fill="remov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500" autoRev="1" fill="remove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500" autoRev="1" fill="remov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77" dur="1500" autoRev="1" fill="remov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8" dur="1500" autoRev="1" fill="remov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500" autoRev="1" fill="remove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500" autoRev="1" fill="remov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84" dur="1500" autoRev="1" fill="remov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85" dur="1500" autoRev="1" fill="remov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500" autoRev="1" fill="remove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0997F2-7A94-417B-B56C-390CECB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04"/>
            <a:ext cx="8343900" cy="863601"/>
          </a:xfrm>
        </p:spPr>
        <p:txBody>
          <a:bodyPr>
            <a:normAutofit/>
          </a:bodyPr>
          <a:lstStyle/>
          <a:p>
            <a:pPr algn="r"/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Engineered Water?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5739AC-BB35-49EF-B1E4-9B93C4871985}"/>
              </a:ext>
            </a:extLst>
          </p:cNvPr>
          <p:cNvSpPr txBox="1">
            <a:spLocks/>
          </p:cNvSpPr>
          <p:nvPr/>
        </p:nvSpPr>
        <p:spPr>
          <a:xfrm>
            <a:off x="4245976" y="1634339"/>
            <a:ext cx="4618624" cy="5337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term used for a natural, alternative cleaning, deodorizing and/or disinfecting solution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 to replace synthetic chemicals in the cleaning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Water is generated by using tap water, electricity and an additive, to create a cleaning and deodorizing solution.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68DAA-A37D-44E0-9ED4-C04FBCAE0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71"/>
            <a:ext cx="4055952" cy="608392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FA156AF-2DFD-4026-A79A-97B13C05C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"/>
            <a:ext cx="1041404" cy="1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1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07D9-DF77-44CE-A04A-FF652873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04"/>
            <a:ext cx="8343900" cy="863601"/>
          </a:xfrm>
        </p:spPr>
        <p:txBody>
          <a:bodyPr>
            <a:normAutofit/>
          </a:bodyPr>
          <a:lstStyle/>
          <a:p>
            <a:pPr algn="r"/>
            <a:r>
              <a:rPr lang="en-US" sz="3300" b="1" dirty="0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</a:t>
            </a:r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 Solutions?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E5E03-6ADD-4FE1-90E0-BA752564F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28" y="1500419"/>
            <a:ext cx="5077126" cy="2919456"/>
          </a:xfrm>
        </p:spPr>
        <p:txBody>
          <a:bodyPr>
            <a:normAutofit/>
          </a:bodyPr>
          <a:lstStyle/>
          <a:p>
            <a:pPr marL="406400" indent="-406400">
              <a:buBlip>
                <a:blip r:embed="rId2"/>
              </a:buBlip>
            </a:pPr>
            <a:r>
              <a:rPr 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green-cleaning technology company, headquartered in Omaha, Nebraska since 2010</a:t>
            </a:r>
          </a:p>
          <a:p>
            <a:pPr marL="406400" indent="-406400">
              <a:buBlip>
                <a:blip r:embed="rId2"/>
              </a:buBlip>
            </a:pPr>
            <a:r>
              <a:rPr 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a patented technology that generates a sustainable, natural cleaning solution called    </a:t>
            </a:r>
            <a:br>
              <a:rPr 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Aqueous Ozone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38360-4AC4-4C0A-86E7-7CFC5DC91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3579948"/>
            <a:ext cx="952498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6E502-6AE9-4F17-B838-F7A30A689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1042" r="31250"/>
          <a:stretch/>
        </p:blipFill>
        <p:spPr>
          <a:xfrm>
            <a:off x="0" y="1150999"/>
            <a:ext cx="3340100" cy="570700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A9B8F7-ECFD-48E2-BEEB-19BB423D74AF}"/>
              </a:ext>
            </a:extLst>
          </p:cNvPr>
          <p:cNvSpPr/>
          <p:nvPr/>
        </p:nvSpPr>
        <p:spPr>
          <a:xfrm>
            <a:off x="3835400" y="4349109"/>
            <a:ext cx="4713514" cy="2063976"/>
          </a:xfrm>
          <a:prstGeom prst="roundRect">
            <a:avLst/>
          </a:prstGeom>
          <a:solidFill>
            <a:srgbClr val="2F2E81"/>
          </a:solidFill>
          <a:ln w="38100"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C708E-D3AA-4FC4-880A-7EAFE4F239B3}"/>
              </a:ext>
            </a:extLst>
          </p:cNvPr>
          <p:cNvSpPr txBox="1"/>
          <p:nvPr/>
        </p:nvSpPr>
        <p:spPr>
          <a:xfrm>
            <a:off x="4381500" y="4438704"/>
            <a:ext cx="36195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Sectors Served: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9C4BB-F933-4733-AA6A-F4BA806A40B7}"/>
              </a:ext>
            </a:extLst>
          </p:cNvPr>
          <p:cNvSpPr txBox="1"/>
          <p:nvPr/>
        </p:nvSpPr>
        <p:spPr>
          <a:xfrm>
            <a:off x="4171950" y="4823425"/>
            <a:ext cx="224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&amp;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6F78D-293B-4A31-87FE-9939EE7A9652}"/>
              </a:ext>
            </a:extLst>
          </p:cNvPr>
          <p:cNvSpPr txBox="1"/>
          <p:nvPr/>
        </p:nvSpPr>
        <p:spPr>
          <a:xfrm>
            <a:off x="6191250" y="4823425"/>
            <a:ext cx="22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929EBA0-F7D9-4373-B6AC-6D9242004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"/>
            <a:ext cx="1041404" cy="1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0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37095F-A933-4EFA-A96E-D5D1C60B6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55" y="1648011"/>
            <a:ext cx="3573797" cy="166777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177804"/>
            <a:ext cx="8343900" cy="863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Aqueous Ozone 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997F1-C23E-444B-812D-1D6AB00F1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2" y="1648011"/>
            <a:ext cx="3573797" cy="16677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E6DF85-9F6B-4E9C-B1E6-90DCC5370298}"/>
              </a:ext>
            </a:extLst>
          </p:cNvPr>
          <p:cNvCxnSpPr>
            <a:cxnSpLocks/>
          </p:cNvCxnSpPr>
          <p:nvPr/>
        </p:nvCxnSpPr>
        <p:spPr>
          <a:xfrm flipH="1">
            <a:off x="494711" y="3701869"/>
            <a:ext cx="8154580" cy="0"/>
          </a:xfrm>
          <a:prstGeom prst="line">
            <a:avLst/>
          </a:prstGeom>
          <a:ln w="38100">
            <a:solidFill>
              <a:srgbClr val="A6CE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FFE3A-0C81-4A63-809D-992891154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5" y="3991316"/>
            <a:ext cx="2504792" cy="2609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47CEB9-6457-47E6-94A0-65A274CE0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20" y="3977966"/>
            <a:ext cx="2504792" cy="2609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FC86AE-ED27-4CA4-B258-55100AAE9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35" y="3991316"/>
            <a:ext cx="2504792" cy="26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434272"/>
            <a:ext cx="8343900" cy="66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baseline="30000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 University Case Study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3CEEE0-590D-4FDE-B8A6-9E53742E2CA2}"/>
              </a:ext>
            </a:extLst>
          </p:cNvPr>
          <p:cNvSpPr txBox="1">
            <a:spLocks/>
          </p:cNvSpPr>
          <p:nvPr/>
        </p:nvSpPr>
        <p:spPr>
          <a:xfrm>
            <a:off x="286283" y="1524994"/>
            <a:ext cx="4605316" cy="1608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2017 Clemson University has been using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Pure Aqueous Ozone as a non-synthetic alternative for their residence halls. Key findings have included…..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conventional cleaners reduced by 65%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 Cleaner reduced by 75%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use reduced by 90%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plastic and cardboard diverted from landfills reduced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70%</a:t>
            </a:r>
          </a:p>
          <a:p>
            <a:pPr marL="406400" indent="-406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Percent reduction on fixtures over 82%</a:t>
            </a:r>
          </a:p>
        </p:txBody>
      </p:sp>
      <p:pic>
        <p:nvPicPr>
          <p:cNvPr id="6" name="Picture 5" descr="A sign in front of a building&#10;&#10;Description automatically generated">
            <a:extLst>
              <a:ext uri="{FF2B5EF4-FFF2-40B4-BE49-F238E27FC236}">
                <a16:creationId xmlns:a16="http://schemas.microsoft.com/office/drawing/2014/main" id="{F3038B8C-7005-4E0C-91AC-E81C05299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90" y="1581827"/>
            <a:ext cx="3673778" cy="4753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E6DB041-E995-411C-9DF0-10594AD9D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"/>
            <a:ext cx="1041404" cy="1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6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5FFB64-18E6-419A-BE65-DAFFFF39F1E3}"/>
              </a:ext>
            </a:extLst>
          </p:cNvPr>
          <p:cNvSpPr/>
          <p:nvPr/>
        </p:nvSpPr>
        <p:spPr>
          <a:xfrm>
            <a:off x="0" y="4"/>
            <a:ext cx="9144000" cy="1152525"/>
          </a:xfrm>
          <a:prstGeom prst="rect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29AEBA-37BB-42EE-B698-74F07D5A8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45" y="3394439"/>
            <a:ext cx="1213717" cy="121371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317503"/>
            <a:ext cx="9144000" cy="863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CleanCore</a:t>
            </a:r>
            <a:r>
              <a:rPr lang="en-US" sz="4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Customers!</a:t>
            </a:r>
            <a:endParaRPr lang="en-US" sz="48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23029-FE03-4FC8-9FD0-B69B6A8D6F42}"/>
              </a:ext>
            </a:extLst>
          </p:cNvPr>
          <p:cNvSpPr/>
          <p:nvPr/>
        </p:nvSpPr>
        <p:spPr>
          <a:xfrm>
            <a:off x="-15896" y="1106168"/>
            <a:ext cx="9168447" cy="5810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78F0BE-AEAF-41E6-8C37-850BB62DADAA}"/>
              </a:ext>
            </a:extLst>
          </p:cNvPr>
          <p:cNvCxnSpPr/>
          <p:nvPr/>
        </p:nvCxnSpPr>
        <p:spPr>
          <a:xfrm flipH="1">
            <a:off x="0" y="1101725"/>
            <a:ext cx="9144000" cy="0"/>
          </a:xfrm>
          <a:prstGeom prst="line">
            <a:avLst/>
          </a:prstGeom>
          <a:ln w="95250">
            <a:solidFill>
              <a:srgbClr val="065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B7EEA06-5870-4578-AECF-139417DA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70" y="2654573"/>
            <a:ext cx="1853967" cy="838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699658-2067-452A-AA26-9D2EEBA6D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75" y="5638436"/>
            <a:ext cx="813701" cy="11139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810658-876F-46FE-BD2A-2F2EDE071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0" y="3304405"/>
            <a:ext cx="1252073" cy="863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BFBA83-02C0-4CA4-8389-6E4E4C8D8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17632"/>
          <a:stretch/>
        </p:blipFill>
        <p:spPr>
          <a:xfrm>
            <a:off x="2832691" y="4651092"/>
            <a:ext cx="1890082" cy="721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9BF1FF-2FD0-4E5B-A832-B57E25D8A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2" y="4471796"/>
            <a:ext cx="1626651" cy="8063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96DD35-5361-47D7-B35F-82F73DD5D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2" y="4744293"/>
            <a:ext cx="1456849" cy="595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712E23-F7B5-43E7-AA25-BCFD0F7B2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1" y="2550528"/>
            <a:ext cx="2356109" cy="4620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25A729-8704-43FC-9CCE-A79F000FB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8" y="5547677"/>
            <a:ext cx="1626652" cy="9700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2DA76D0-84EA-4875-89A2-66FF395E31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59" y="3953860"/>
            <a:ext cx="1417964" cy="7867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E30BEC-4FB2-4B04-A770-2F022ED822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92" y="4785091"/>
            <a:ext cx="1460585" cy="5952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292606-0DFF-47E8-AEDF-99E7E97D1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16" y="2112273"/>
            <a:ext cx="1172807" cy="11787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914FB0-66FA-4009-A56C-827D45E068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03" y="3622538"/>
            <a:ext cx="2133513" cy="838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49C35-F75F-4E47-B418-312EF92B91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17" y="2112273"/>
            <a:ext cx="1172808" cy="32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999AE-1DC8-4205-89EB-CC9ECB5D18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00" y="1179279"/>
            <a:ext cx="1955432" cy="10266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EFD69F-DC71-4E8D-B392-8F522EDDCC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11" y="5608406"/>
            <a:ext cx="1132748" cy="987379"/>
          </a:xfrm>
          <a:prstGeom prst="rect">
            <a:avLst/>
          </a:prstGeom>
        </p:spPr>
      </p:pic>
      <p:pic>
        <p:nvPicPr>
          <p:cNvPr id="3076" name="Picture 4" descr="Image result for Dexterra Logo">
            <a:extLst>
              <a:ext uri="{FF2B5EF4-FFF2-40B4-BE49-F238E27FC236}">
                <a16:creationId xmlns:a16="http://schemas.microsoft.com/office/drawing/2014/main" id="{CE53A523-DB2E-44FC-94B7-0239B29C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00" y="3931776"/>
            <a:ext cx="1493659" cy="6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od Lickerman Joins Flagship Facility Services' Board of Directors">
            <a:extLst>
              <a:ext uri="{FF2B5EF4-FFF2-40B4-BE49-F238E27FC236}">
                <a16:creationId xmlns:a16="http://schemas.microsoft.com/office/drawing/2014/main" id="{AA50EE79-48C8-4E80-A3DD-189514F6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47" y="3413245"/>
            <a:ext cx="1188301" cy="62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Tulalip Resort Casino - 6,780 Photos - Casino - 10200 Quil Ceda Blvd,  Tulalip, WA 98271">
            <a:extLst>
              <a:ext uri="{FF2B5EF4-FFF2-40B4-BE49-F238E27FC236}">
                <a16:creationId xmlns:a16="http://schemas.microsoft.com/office/drawing/2014/main" id="{04216B9D-2296-4B5D-A7B4-D3F2310D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61" y="5514812"/>
            <a:ext cx="1179812" cy="11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550C8F1B-B503-44F2-B1B1-94BA1E30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48" y="2444026"/>
            <a:ext cx="111106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upload.wikimedia.org/wikipedia/commons/thumb/9/...">
            <a:extLst>
              <a:ext uri="{FF2B5EF4-FFF2-40B4-BE49-F238E27FC236}">
                <a16:creationId xmlns:a16="http://schemas.microsoft.com/office/drawing/2014/main" id="{A694318D-F877-4B94-B988-9AFE1494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66" y="5552994"/>
            <a:ext cx="1324330" cy="10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me - SoFi Stadium">
            <a:extLst>
              <a:ext uri="{FF2B5EF4-FFF2-40B4-BE49-F238E27FC236}">
                <a16:creationId xmlns:a16="http://schemas.microsoft.com/office/drawing/2014/main" id="{6137A7EF-1AE0-4347-BE37-CB0CE207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27" y="1556270"/>
            <a:ext cx="2033114" cy="43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odgers open kosher food stand at Dodger Stadium - Los Angeles Times">
            <a:extLst>
              <a:ext uri="{FF2B5EF4-FFF2-40B4-BE49-F238E27FC236}">
                <a16:creationId xmlns:a16="http://schemas.microsoft.com/office/drawing/2014/main" id="{A2ACFAFC-B614-40B1-BF81-BF6CB304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14" y="1297239"/>
            <a:ext cx="1754851" cy="9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Upcoming Events – Westgate Entertainment District">
            <a:extLst>
              <a:ext uri="{FF2B5EF4-FFF2-40B4-BE49-F238E27FC236}">
                <a16:creationId xmlns:a16="http://schemas.microsoft.com/office/drawing/2014/main" id="{C803E502-8D1E-4C05-9C53-1BDFE181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44" y="1189956"/>
            <a:ext cx="2136621" cy="13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ucf logo">
            <a:extLst>
              <a:ext uri="{FF2B5EF4-FFF2-40B4-BE49-F238E27FC236}">
                <a16:creationId xmlns:a16="http://schemas.microsoft.com/office/drawing/2014/main" id="{7E132B87-3588-4A93-B094-0D5AEB9E6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6" y="1279045"/>
            <a:ext cx="745625" cy="10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953B04D2-72BD-C24F-9AFF-F5FBB5AEA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41" y="3074023"/>
            <a:ext cx="1061411" cy="786780"/>
          </a:xfrm>
          <a:prstGeom prst="rect">
            <a:avLst/>
          </a:prstGeom>
        </p:spPr>
      </p:pic>
      <p:pic>
        <p:nvPicPr>
          <p:cNvPr id="34" name="Picture 2" descr="Volleyball Idaho Falls, ID">
            <a:extLst>
              <a:ext uri="{FF2B5EF4-FFF2-40B4-BE49-F238E27FC236}">
                <a16:creationId xmlns:a16="http://schemas.microsoft.com/office/drawing/2014/main" id="{9FB3E9EF-80DB-462D-B208-FFC369B6A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2146" b="-2"/>
          <a:stretch/>
        </p:blipFill>
        <p:spPr bwMode="auto">
          <a:xfrm>
            <a:off x="4551069" y="1994443"/>
            <a:ext cx="1147229" cy="113153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6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187281-37C1-4DDB-9146-9286FE9B1F2C}"/>
              </a:ext>
            </a:extLst>
          </p:cNvPr>
          <p:cNvSpPr txBox="1">
            <a:spLocks/>
          </p:cNvSpPr>
          <p:nvPr/>
        </p:nvSpPr>
        <p:spPr>
          <a:xfrm>
            <a:off x="0" y="227103"/>
            <a:ext cx="8343900" cy="66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b="1" err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JanSan</a:t>
            </a:r>
            <a:r>
              <a:rPr lang="en-US" sz="3300" b="1">
                <a:solidFill>
                  <a:srgbClr val="065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BEBC4-CFEA-47F2-8C7C-6855278E7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230" r="30278" b="9583"/>
          <a:stretch/>
        </p:blipFill>
        <p:spPr>
          <a:xfrm>
            <a:off x="6788176" y="2530622"/>
            <a:ext cx="2148220" cy="1931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8B6490-3F4A-4AFA-B69A-10A013A9E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38" y="4695339"/>
            <a:ext cx="2035062" cy="2038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04D518-FA26-4279-9998-0CAD69B72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14772" r="7014" b="12222"/>
          <a:stretch/>
        </p:blipFill>
        <p:spPr>
          <a:xfrm>
            <a:off x="4860545" y="4619121"/>
            <a:ext cx="1982314" cy="2114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5E3145-2B35-493A-B2A0-4ABCD36937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9486" r="24585" b="3942"/>
          <a:stretch/>
        </p:blipFill>
        <p:spPr>
          <a:xfrm>
            <a:off x="4995225" y="756223"/>
            <a:ext cx="1871517" cy="3784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3908C5-2499-4216-AD39-5EA1FABE5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76" y="411710"/>
            <a:ext cx="1982315" cy="4596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2C777D-ECF0-47FD-AE96-2EB1742D2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3" y="411710"/>
            <a:ext cx="1982314" cy="4816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F11EB0-42CE-4E7E-9721-5E1634496327}"/>
              </a:ext>
            </a:extLst>
          </p:cNvPr>
          <p:cNvSpPr txBox="1"/>
          <p:nvPr/>
        </p:nvSpPr>
        <p:spPr>
          <a:xfrm>
            <a:off x="207604" y="1346200"/>
            <a:ext cx="1659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US" sz="1600" err="1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caddy</a:t>
            </a:r>
            <a:endParaRPr lang="en-US" sz="160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C8FB8-4850-4A0E-BDCB-55BB254F5F62}"/>
              </a:ext>
            </a:extLst>
          </p:cNvPr>
          <p:cNvSpPr txBox="1"/>
          <p:nvPr/>
        </p:nvSpPr>
        <p:spPr>
          <a:xfrm>
            <a:off x="2463109" y="1444947"/>
            <a:ext cx="1659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</a:t>
            </a:r>
            <a:r>
              <a:rPr lang="en-US" sz="160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F64A2-FF3E-4E83-9EF3-BAE3B7903DBA}"/>
              </a:ext>
            </a:extLst>
          </p:cNvPr>
          <p:cNvSpPr txBox="1"/>
          <p:nvPr/>
        </p:nvSpPr>
        <p:spPr>
          <a:xfrm>
            <a:off x="4420257" y="1901442"/>
            <a:ext cx="124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</a:t>
            </a:r>
            <a:r>
              <a:rPr lang="en-US" sz="1600" err="1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caddy</a:t>
            </a:r>
            <a:endParaRPr lang="en-US" sz="1600">
              <a:solidFill>
                <a:srgbClr val="A6CE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ABCD9-85FB-4860-91C7-E1C1D3A70880}"/>
              </a:ext>
            </a:extLst>
          </p:cNvPr>
          <p:cNvSpPr txBox="1"/>
          <p:nvPr/>
        </p:nvSpPr>
        <p:spPr>
          <a:xfrm>
            <a:off x="7438542" y="2212116"/>
            <a:ext cx="1349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</a:t>
            </a:r>
            <a:r>
              <a:rPr lang="en-US" sz="160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43310E-5E25-4058-ABE5-C483A629EDAD}"/>
              </a:ext>
            </a:extLst>
          </p:cNvPr>
          <p:cNvSpPr txBox="1"/>
          <p:nvPr/>
        </p:nvSpPr>
        <p:spPr>
          <a:xfrm>
            <a:off x="6995780" y="5796322"/>
            <a:ext cx="214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</a:t>
            </a:r>
            <a:r>
              <a:rPr lang="en-US" sz="160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 Fill Station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69AB3-A701-4CFA-A797-01555360C84B}"/>
              </a:ext>
            </a:extLst>
          </p:cNvPr>
          <p:cNvSpPr txBox="1"/>
          <p:nvPr/>
        </p:nvSpPr>
        <p:spPr>
          <a:xfrm>
            <a:off x="534530" y="5796322"/>
            <a:ext cx="214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</a:t>
            </a:r>
            <a:r>
              <a:rPr lang="en-US" sz="1600">
                <a:solidFill>
                  <a:srgbClr val="A6C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Fill Station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9128A8C-7657-456E-9309-218AC6371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"/>
            <a:ext cx="1041404" cy="1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21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82A158147524FB01564E67DCB39EB" ma:contentTypeVersion="11" ma:contentTypeDescription="Create a new document." ma:contentTypeScope="" ma:versionID="3688cba2cf60c75cb30d8e91058f366d">
  <xsd:schema xmlns:xsd="http://www.w3.org/2001/XMLSchema" xmlns:xs="http://www.w3.org/2001/XMLSchema" xmlns:p="http://schemas.microsoft.com/office/2006/metadata/properties" xmlns:ns3="5e0afe08-2695-4e48-b981-b37d5dca12b5" xmlns:ns4="0ac54fca-9c9a-4210-b683-ccdb5c4cd522" targetNamespace="http://schemas.microsoft.com/office/2006/metadata/properties" ma:root="true" ma:fieldsID="a51f38f1b3ba3cd8d83ef5e3efbcbf57" ns3:_="" ns4:_="">
    <xsd:import namespace="5e0afe08-2695-4e48-b981-b37d5dca12b5"/>
    <xsd:import namespace="0ac54fca-9c9a-4210-b683-ccdb5c4cd5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afe08-2695-4e48-b981-b37d5dca12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54fca-9c9a-4210-b683-ccdb5c4cd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c54fca-9c9a-4210-b683-ccdb5c4cd522">
      <UserInfo>
        <DisplayName>Michael Draper</DisplayName>
        <AccountId>57</AccountId>
        <AccountType/>
      </UserInfo>
      <UserInfo>
        <DisplayName>Ward Prine</DisplayName>
        <AccountId>169</AccountId>
        <AccountType/>
      </UserInfo>
      <UserInfo>
        <DisplayName>Gary Hollst</DisplayName>
        <AccountId>1977</AccountId>
        <AccountType/>
      </UserInfo>
      <UserInfo>
        <DisplayName>Pamela Finn</DisplayName>
        <AccountId>831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9A34F2B-B84C-4E24-9068-807B11E00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837503-5617-4480-98C4-BC2B46A8C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0afe08-2695-4e48-b981-b37d5dca12b5"/>
    <ds:schemaRef ds:uri="0ac54fca-9c9a-4210-b683-ccdb5c4cd5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194435-9426-4AD9-952E-7C334791B767}">
  <ds:schemaRefs>
    <ds:schemaRef ds:uri="http://schemas.microsoft.com/office/2006/metadata/properties"/>
    <ds:schemaRef ds:uri="http://schemas.microsoft.com/office/infopath/2007/PartnerControls"/>
    <ds:schemaRef ds:uri="0ac54fca-9c9a-4210-b683-ccdb5c4cd5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1869</TotalTime>
  <Words>298</Words>
  <Application>Microsoft Office PowerPoint</Application>
  <PresentationFormat>On-screen Show (4:3)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Talking Points</vt:lpstr>
      <vt:lpstr>What is Engineered Water?</vt:lpstr>
      <vt:lpstr>Who is CleanCore Solutions?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 Prine</dc:creator>
  <cp:lastModifiedBy>Cindy Lamerson</cp:lastModifiedBy>
  <cp:revision>33</cp:revision>
  <dcterms:created xsi:type="dcterms:W3CDTF">2019-08-27T14:31:41Z</dcterms:created>
  <dcterms:modified xsi:type="dcterms:W3CDTF">2021-04-28T21:16:30Z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0x010100DAC82A158147524FB01564E67DCB39EB</vt:lpwstr>
  </property>
</Properties>
</file>